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63" r:id="rId6"/>
    <p:sldId id="259" r:id="rId7"/>
    <p:sldId id="260" r:id="rId8"/>
    <p:sldId id="261" r:id="rId9"/>
    <p:sldId id="264" r:id="rId10"/>
    <p:sldId id="265" r:id="rId11"/>
  </p:sldIdLst>
  <p:sldSz cx="9144000" cy="6858000" type="screen4x3"/>
  <p:notesSz cx="6858000" cy="9144000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6F72B-A4AA-407A-85EC-F19FE4B19565}" type="datetimeFigureOut">
              <a:rPr lang="sv-SE"/>
              <a:pPr>
                <a:defRPr/>
              </a:pPr>
              <a:t>2012-04-25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A31FC-96D9-45A9-B973-F513340645C7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9DA85-8FA9-4BB3-8534-85730E9A7A3C}" type="datetimeFigureOut">
              <a:rPr lang="sv-SE"/>
              <a:pPr>
                <a:defRPr/>
              </a:pPr>
              <a:t>2012-04-25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54F9F-9DBB-4E2A-900B-EB90BF20863D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6551C-DD46-4B62-B524-D4AB4781CE71}" type="datetimeFigureOut">
              <a:rPr lang="sv-SE"/>
              <a:pPr>
                <a:defRPr/>
              </a:pPr>
              <a:t>2012-04-25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559B2-997B-455E-BECC-2BB400F20E0A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3B394-A59E-4C69-878B-2FF8A4AFD865}" type="datetimeFigureOut">
              <a:rPr lang="sv-SE"/>
              <a:pPr>
                <a:defRPr/>
              </a:pPr>
              <a:t>2012-04-25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A5401-2FD5-4CD4-8EAB-498BA93CA053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9956D-4A88-4219-B29D-0D579944467C}" type="datetimeFigureOut">
              <a:rPr lang="sv-SE"/>
              <a:pPr>
                <a:defRPr/>
              </a:pPr>
              <a:t>2012-04-25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C4AAB-3A01-4799-B8C0-A22A8070FC0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2ECEA-9B88-4C64-825F-3755B5A693D4}" type="datetimeFigureOut">
              <a:rPr lang="sv-SE"/>
              <a:pPr>
                <a:defRPr/>
              </a:pPr>
              <a:t>2012-04-25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86FBC-78BD-4A6E-807D-1443EBED219C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63505-6135-4073-AB33-3E40128A1120}" type="datetimeFigureOut">
              <a:rPr lang="sv-SE"/>
              <a:pPr>
                <a:defRPr/>
              </a:pPr>
              <a:t>2012-04-25</a:t>
            </a:fld>
            <a:endParaRPr lang="sv-SE"/>
          </a:p>
        </p:txBody>
      </p:sp>
      <p:sp>
        <p:nvSpPr>
          <p:cNvPr id="8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9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8F1F5-B98E-426E-B2B3-488607566293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AE197-F608-4CFD-9158-D73CB86B0D02}" type="datetimeFigureOut">
              <a:rPr lang="sv-SE"/>
              <a:pPr>
                <a:defRPr/>
              </a:pPr>
              <a:t>2012-04-25</a:t>
            </a:fld>
            <a:endParaRPr lang="sv-SE"/>
          </a:p>
        </p:txBody>
      </p:sp>
      <p:sp>
        <p:nvSpPr>
          <p:cNvPr id="4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BF134-9E0A-478C-B553-62A0CAB37050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84971-6F3A-4C4D-8D04-E8C433AF1B74}" type="datetimeFigureOut">
              <a:rPr lang="sv-SE"/>
              <a:pPr>
                <a:defRPr/>
              </a:pPr>
              <a:t>2012-04-25</a:t>
            </a:fld>
            <a:endParaRPr lang="sv-SE"/>
          </a:p>
        </p:txBody>
      </p:sp>
      <p:sp>
        <p:nvSpPr>
          <p:cNvPr id="3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4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8B86D-F0F3-411D-A17C-B908D2B01154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66151-7C38-487D-B18D-DBF93388CF0F}" type="datetimeFigureOut">
              <a:rPr lang="sv-SE"/>
              <a:pPr>
                <a:defRPr/>
              </a:pPr>
              <a:t>2012-04-25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7C9FB-2A50-45AF-9592-0238864230A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v-SE" noProof="0" smtClean="0"/>
              <a:t>Klicka på ikonen för att lägga till en bild</a:t>
            </a:r>
            <a:endParaRPr lang="sv-SE" noProof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AF082-48C4-4750-A0E8-899CA0C88D48}" type="datetimeFigureOut">
              <a:rPr lang="sv-SE"/>
              <a:pPr>
                <a:defRPr/>
              </a:pPr>
              <a:t>2012-04-25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4D4BD-DB48-4AFE-9299-353C4935A928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tshållare för rubrik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1027" name="Platshållare för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2B2B70-6261-4617-91C1-373853408161}" type="datetimeFigureOut">
              <a:rPr lang="sv-SE"/>
              <a:pPr>
                <a:defRPr/>
              </a:pPr>
              <a:t>2012-04-25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2A2DCE8-084B-4D5D-87D5-43F279F20E7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ill Sans MT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ill Sans MT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ill Sans MT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ill Sans M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ill Sans MT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ill Sans MT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ill Sans MT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ill Sans MT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1484313"/>
            <a:ext cx="7772400" cy="2116137"/>
          </a:xfrm>
        </p:spPr>
        <p:txBody>
          <a:bodyPr>
            <a:normAutofit fontScale="90000"/>
          </a:bodyPr>
          <a:lstStyle/>
          <a:p>
            <a:r>
              <a:rPr lang="sv-SE" sz="4000" b="1" dirty="0" smtClean="0">
                <a:latin typeface="Courier New" pitchFamily="49" charset="0"/>
                <a:cs typeface="Courier New" pitchFamily="49" charset="0"/>
              </a:rPr>
              <a:t>Ord blir bild: bildförståelse genom kreativt skrivande</a:t>
            </a:r>
            <a:r>
              <a:rPr lang="sv-SE" sz="4000" b="1" dirty="0" smtClean="0"/>
              <a:t/>
            </a:r>
            <a:br>
              <a:rPr lang="sv-SE" sz="4000" b="1" dirty="0" smtClean="0"/>
            </a:br>
            <a:endParaRPr lang="sv-SE" sz="4000" b="1" dirty="0" smtClean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2312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v-SE" sz="2000" dirty="0" smtClean="0">
                <a:latin typeface="Century Gothic" pitchFamily="34" charset="0"/>
                <a:cs typeface="Courier New" pitchFamily="49" charset="0"/>
              </a:rPr>
              <a:t>Stockholm Film Academy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v-SE" sz="1200" dirty="0" smtClean="0">
                <a:latin typeface="Courier New" pitchFamily="49" charset="0"/>
                <a:cs typeface="Courier New" pitchFamily="49" charset="0"/>
              </a:rPr>
              <a:t>Melker Sundén &amp; Tehres Lindskog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sv-SE" sz="2000" dirty="0" smtClean="0">
              <a:latin typeface="Courier New" pitchFamily="49" charset="0"/>
              <a:cs typeface="Courier New" pitchFamily="49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sv-SE" sz="2000" dirty="0" smtClean="0">
              <a:latin typeface="Courier New" pitchFamily="49" charset="0"/>
              <a:cs typeface="Courier New" pitchFamily="49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v-SE" sz="20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sv-SE" sz="20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6" name="Bildobjekt 5" descr="Thorild-Horisont-RGB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5373216"/>
            <a:ext cx="2266950" cy="648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Bildobjekt 4" descr="Thorild-Horisont-RGB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5373425"/>
            <a:ext cx="2266950" cy="648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Platshållare för innehåll 3" descr="logo_gr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43250" y="3706019"/>
            <a:ext cx="2857500" cy="314325"/>
          </a:xfrm>
        </p:spPr>
      </p:pic>
      <p:pic>
        <p:nvPicPr>
          <p:cNvPr id="5" name="Bildobjekt 4" descr="logo_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4221088"/>
            <a:ext cx="2457450" cy="266700"/>
          </a:xfrm>
          <a:prstGeom prst="rect">
            <a:avLst/>
          </a:prstGeom>
        </p:spPr>
      </p:pic>
      <p:sp>
        <p:nvSpPr>
          <p:cNvPr id="6" name="Rektangel 5"/>
          <p:cNvSpPr/>
          <p:nvPr/>
        </p:nvSpPr>
        <p:spPr>
          <a:xfrm>
            <a:off x="2699792" y="3244334"/>
            <a:ext cx="360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sv-SE" sz="2000" b="1" dirty="0" smtClean="0">
                <a:latin typeface="Century Gothic" pitchFamily="34" charset="0"/>
                <a:cs typeface="Courier New" pitchFamily="49" charset="0"/>
              </a:rPr>
              <a:t>Stockholm Film Academy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smtClean="0">
                <a:latin typeface="Courier New" pitchFamily="49" charset="0"/>
                <a:cs typeface="Courier New" pitchFamily="49" charset="0"/>
              </a:rPr>
              <a:t>Projektstart  </a:t>
            </a:r>
          </a:p>
        </p:txBody>
      </p:sp>
      <p:pic>
        <p:nvPicPr>
          <p:cNvPr id="14338" name="Platshållare för innehåll 3" descr="manuskurs 05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54163" y="1600200"/>
            <a:ext cx="6035675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3200" b="1" dirty="0" smtClean="0">
                <a:latin typeface="Century Gothic" pitchFamily="34" charset="0"/>
                <a:cs typeface="Courier New" pitchFamily="49" charset="0"/>
              </a:rPr>
              <a:t>Stockholm Film Academy</a:t>
            </a:r>
            <a:r>
              <a:rPr lang="sv-SE" sz="3200" b="1" dirty="0" smtClean="0">
                <a:latin typeface="Courier New" pitchFamily="49" charset="0"/>
                <a:cs typeface="Courier New" pitchFamily="49" charset="0"/>
              </a:rPr>
              <a:t> -</a:t>
            </a:r>
            <a:br>
              <a:rPr lang="sv-SE" sz="3200" b="1" dirty="0" smtClean="0">
                <a:latin typeface="Courier New" pitchFamily="49" charset="0"/>
                <a:cs typeface="Courier New" pitchFamily="49" charset="0"/>
              </a:rPr>
            </a:br>
            <a:r>
              <a:rPr lang="sv-SE" sz="2400" b="1" dirty="0" smtClean="0">
                <a:latin typeface="Courier New" pitchFamily="49" charset="0"/>
                <a:cs typeface="Courier New" pitchFamily="49" charset="0"/>
              </a:rPr>
              <a:t>från idé till färdig film</a:t>
            </a:r>
          </a:p>
        </p:txBody>
      </p:sp>
      <p:sp>
        <p:nvSpPr>
          <p:cNvPr id="15362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sz="3600" dirty="0" smtClean="0">
                <a:latin typeface="Courier New" pitchFamily="49" charset="0"/>
                <a:cs typeface="Courier New" pitchFamily="49" charset="0"/>
              </a:rPr>
              <a:t>Manusskrivande kurs </a:t>
            </a:r>
          </a:p>
          <a:p>
            <a:r>
              <a:rPr lang="sv-SE" sz="3600" dirty="0" smtClean="0">
                <a:latin typeface="Courier New" pitchFamily="49" charset="0"/>
                <a:cs typeface="Courier New" pitchFamily="49" charset="0"/>
              </a:rPr>
              <a:t>Kurs i inspelning </a:t>
            </a:r>
          </a:p>
          <a:p>
            <a:r>
              <a:rPr lang="sv-SE" sz="3600" dirty="0" smtClean="0">
                <a:latin typeface="Courier New" pitchFamily="49" charset="0"/>
                <a:cs typeface="Courier New" pitchFamily="49" charset="0"/>
              </a:rPr>
              <a:t>Kurs i slutredigering </a:t>
            </a:r>
          </a:p>
          <a:p>
            <a:r>
              <a:rPr lang="sv-SE" sz="3600" dirty="0" smtClean="0">
                <a:latin typeface="Courier New" pitchFamily="49" charset="0"/>
                <a:cs typeface="Courier New" pitchFamily="49" charset="0"/>
              </a:rPr>
              <a:t>Formula Filmfestival </a:t>
            </a:r>
          </a:p>
          <a:p>
            <a:pPr>
              <a:buFont typeface="Arial" charset="0"/>
              <a:buNone/>
            </a:pPr>
            <a:endParaRPr lang="sv-SE" dirty="0" smtClean="0"/>
          </a:p>
          <a:p>
            <a:pPr algn="r">
              <a:buFont typeface="Arial" charset="0"/>
              <a:buNone/>
            </a:pPr>
            <a:r>
              <a:rPr lang="sv-SE" sz="1800" b="1" dirty="0" smtClean="0">
                <a:latin typeface="Century Gothic" pitchFamily="34" charset="0"/>
                <a:cs typeface="Courier New" pitchFamily="49" charset="0"/>
              </a:rPr>
              <a:t>Stockholm Film Academy</a:t>
            </a:r>
            <a:endParaRPr lang="sv-SE" sz="1800" dirty="0" smtClean="0">
              <a:latin typeface="Century Gothic" pitchFamily="34" charset="0"/>
            </a:endParaRPr>
          </a:p>
          <a:p>
            <a:pPr>
              <a:buFont typeface="Arial" charset="0"/>
              <a:buNone/>
            </a:pPr>
            <a:endParaRPr lang="sv-SE" dirty="0" smtClean="0"/>
          </a:p>
        </p:txBody>
      </p:sp>
      <p:pic>
        <p:nvPicPr>
          <p:cNvPr id="15363" name="Bildobjekt 3" descr="logo_2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788" y="5876925"/>
            <a:ext cx="198913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Bildobjekt 4" descr="logo_gr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1863" y="5300663"/>
            <a:ext cx="2281237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smtClean="0">
                <a:latin typeface="Courier New" pitchFamily="49" charset="0"/>
                <a:cs typeface="Courier New" pitchFamily="49" charset="0"/>
              </a:rPr>
              <a:t>Syfte</a:t>
            </a:r>
            <a:r>
              <a:rPr lang="sv-SE" smtClean="0">
                <a:latin typeface="Courier New" pitchFamily="49" charset="0"/>
                <a:cs typeface="Courier New" pitchFamily="49" charset="0"/>
              </a:rPr>
              <a:t> </a:t>
            </a:r>
          </a:p>
        </p:txBody>
      </p:sp>
      <p:sp>
        <p:nvSpPr>
          <p:cNvPr id="16386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>
                <a:latin typeface="Courier New" pitchFamily="49" charset="0"/>
                <a:cs typeface="Courier New" pitchFamily="49" charset="0"/>
              </a:rPr>
              <a:t>Film literacy</a:t>
            </a:r>
          </a:p>
          <a:p>
            <a:r>
              <a:rPr lang="sv-SE" dirty="0" smtClean="0">
                <a:latin typeface="Courier New" pitchFamily="49" charset="0"/>
                <a:cs typeface="Courier New" pitchFamily="49" charset="0"/>
              </a:rPr>
              <a:t>Skriv och läsfrämjande </a:t>
            </a:r>
          </a:p>
          <a:p>
            <a:r>
              <a:rPr lang="sv-SE" dirty="0" smtClean="0">
                <a:latin typeface="Courier New" pitchFamily="49" charset="0"/>
                <a:cs typeface="Courier New" pitchFamily="49" charset="0"/>
              </a:rPr>
              <a:t>Aktiva elever</a:t>
            </a:r>
          </a:p>
          <a:p>
            <a:r>
              <a:rPr lang="sv-SE" dirty="0" smtClean="0">
                <a:latin typeface="Courier New" pitchFamily="49" charset="0"/>
                <a:cs typeface="Courier New" pitchFamily="49" charset="0"/>
              </a:rPr>
              <a:t>Växa som </a:t>
            </a:r>
            <a:r>
              <a:rPr lang="sv-SE" dirty="0" smtClean="0">
                <a:latin typeface="Courier New" pitchFamily="49" charset="0"/>
                <a:cs typeface="Courier New" pitchFamily="49" charset="0"/>
              </a:rPr>
              <a:t>människa</a:t>
            </a:r>
          </a:p>
          <a:p>
            <a:r>
              <a:rPr lang="sv-SE" dirty="0" smtClean="0">
                <a:latin typeface="Courier New" pitchFamily="49" charset="0"/>
                <a:cs typeface="Courier New" pitchFamily="49" charset="0"/>
              </a:rPr>
              <a:t>Ä</a:t>
            </a:r>
            <a:r>
              <a:rPr lang="sv-SE" dirty="0" smtClean="0">
                <a:latin typeface="Courier New" pitchFamily="49" charset="0"/>
                <a:cs typeface="Courier New" pitchFamily="49" charset="0"/>
              </a:rPr>
              <a:t>mnesöversgripande </a:t>
            </a:r>
          </a:p>
          <a:p>
            <a:r>
              <a:rPr lang="sv-SE" dirty="0" smtClean="0">
                <a:latin typeface="Courier New" pitchFamily="49" charset="0"/>
                <a:cs typeface="Courier New" pitchFamily="49" charset="0"/>
              </a:rPr>
              <a:t>Samarbete </a:t>
            </a:r>
            <a:r>
              <a:rPr lang="sv-SE" dirty="0" smtClean="0">
                <a:latin typeface="Courier New" pitchFamily="49" charset="0"/>
                <a:cs typeface="Courier New" pitchFamily="49" charset="0"/>
              </a:rPr>
              <a:t>mellan olika discipliner</a:t>
            </a:r>
          </a:p>
          <a:p>
            <a:r>
              <a:rPr lang="sv-SE" dirty="0" smtClean="0">
                <a:latin typeface="Courier New" pitchFamily="49" charset="0"/>
                <a:cs typeface="Courier New" pitchFamily="49" charset="0"/>
              </a:rPr>
              <a:t>Gy 11 - ämnesplanerna</a:t>
            </a:r>
          </a:p>
          <a:p>
            <a:endParaRPr lang="sv-SE" dirty="0" smtClean="0"/>
          </a:p>
          <a:p>
            <a:endParaRPr lang="sv-SE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latshållare för innehåll 3" descr="Foto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76375" y="1125538"/>
            <a:ext cx="6035675" cy="452596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smtClean="0">
                <a:latin typeface="Courier New" pitchFamily="49" charset="0"/>
                <a:cs typeface="Courier New" pitchFamily="49" charset="0"/>
              </a:rPr>
              <a:t>Projekt Fas 1</a:t>
            </a:r>
            <a:endParaRPr lang="sv-SE" b="1" smtClean="0"/>
          </a:p>
        </p:txBody>
      </p:sp>
      <p:sp>
        <p:nvSpPr>
          <p:cNvPr id="18434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smtClean="0"/>
              <a:t>   </a:t>
            </a:r>
            <a:r>
              <a:rPr lang="sv-SE" sz="4000" smtClean="0">
                <a:latin typeface="Courier New" pitchFamily="49" charset="0"/>
                <a:cs typeface="Courier New" pitchFamily="49" charset="0"/>
              </a:rPr>
              <a:t>Uppsökande internt</a:t>
            </a:r>
          </a:p>
          <a:p>
            <a:pPr lvl="1">
              <a:buFont typeface="Arial" charset="0"/>
              <a:buChar char="•"/>
            </a:pPr>
            <a:r>
              <a:rPr lang="sv-SE" sz="4000" smtClean="0">
                <a:latin typeface="Courier New" pitchFamily="49" charset="0"/>
                <a:cs typeface="Courier New" pitchFamily="49" charset="0"/>
              </a:rPr>
              <a:t>Elever</a:t>
            </a:r>
          </a:p>
          <a:p>
            <a:pPr lvl="1">
              <a:buFont typeface="Arial" charset="0"/>
              <a:buChar char="•"/>
            </a:pPr>
            <a:r>
              <a:rPr lang="sv-SE" sz="4000" smtClean="0">
                <a:latin typeface="Courier New" pitchFamily="49" charset="0"/>
                <a:cs typeface="Courier New" pitchFamily="49" charset="0"/>
              </a:rPr>
              <a:t>Lärare </a:t>
            </a:r>
          </a:p>
          <a:p>
            <a:pPr lvl="1">
              <a:buFont typeface="Arial" charset="0"/>
              <a:buChar char="•"/>
            </a:pPr>
            <a:r>
              <a:rPr lang="sv-SE" sz="4000" smtClean="0">
                <a:latin typeface="Courier New" pitchFamily="49" charset="0"/>
                <a:cs typeface="Courier New" pitchFamily="49" charset="0"/>
              </a:rPr>
              <a:t>Skolledningen</a:t>
            </a:r>
          </a:p>
          <a:p>
            <a:pPr lvl="1">
              <a:buFont typeface="Arial" charset="0"/>
              <a:buNone/>
            </a:pPr>
            <a:endParaRPr lang="sv-SE" smtClean="0"/>
          </a:p>
          <a:p>
            <a:pPr lvl="1">
              <a:buFont typeface="Arial" charset="0"/>
              <a:buNone/>
            </a:pPr>
            <a:endParaRPr lang="sv-SE" smtClean="0"/>
          </a:p>
          <a:p>
            <a:pPr lvl="1"/>
            <a:endParaRPr lang="sv-SE" smtClean="0"/>
          </a:p>
          <a:p>
            <a:pPr lvl="1"/>
            <a:endParaRPr lang="sv-SE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sv-SE" smtClean="0">
                <a:latin typeface="Courier New" pitchFamily="49" charset="0"/>
                <a:cs typeface="Courier New" pitchFamily="49" charset="0"/>
              </a:rPr>
            </a:br>
            <a:r>
              <a:rPr lang="sv-SE" sz="4300" b="1" smtClean="0">
                <a:latin typeface="Courier New" pitchFamily="49" charset="0"/>
                <a:cs typeface="Courier New" pitchFamily="49" charset="0"/>
              </a:rPr>
              <a:t>Projekt Fas 2</a:t>
            </a:r>
            <a:r>
              <a:rPr lang="sv-SE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v-SE" sz="4000" smtClean="0"/>
              <a:t/>
            </a:r>
            <a:br>
              <a:rPr lang="sv-SE" sz="4000" smtClean="0"/>
            </a:br>
            <a:endParaRPr lang="sv-SE" sz="4000" smtClean="0"/>
          </a:p>
        </p:txBody>
      </p:sp>
      <p:sp>
        <p:nvSpPr>
          <p:cNvPr id="19458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charset="0"/>
              <a:buChar char="•"/>
            </a:pPr>
            <a:r>
              <a:rPr lang="sv-SE" sz="4000" smtClean="0">
                <a:latin typeface="Courier New" pitchFamily="49" charset="0"/>
                <a:cs typeface="Courier New" pitchFamily="49" charset="0"/>
              </a:rPr>
              <a:t>Uppsökande externt</a:t>
            </a:r>
          </a:p>
          <a:p>
            <a:pPr marL="742950" lvl="2" indent="-342900"/>
            <a:r>
              <a:rPr lang="sv-SE" sz="4000" smtClean="0">
                <a:latin typeface="Courier New" pitchFamily="49" charset="0"/>
                <a:cs typeface="Courier New" pitchFamily="49" charset="0"/>
              </a:rPr>
              <a:t>Filmcentrum </a:t>
            </a:r>
          </a:p>
          <a:p>
            <a:pPr marL="742950" lvl="2" indent="-342900"/>
            <a:r>
              <a:rPr lang="sv-SE" sz="4000" smtClean="0">
                <a:latin typeface="Courier New" pitchFamily="49" charset="0"/>
                <a:cs typeface="Courier New" pitchFamily="49" charset="0"/>
              </a:rPr>
              <a:t>Centrum för dramatik</a:t>
            </a:r>
          </a:p>
          <a:p>
            <a:pPr marL="742950" lvl="2" indent="-342900"/>
            <a:r>
              <a:rPr lang="sv-SE" sz="4000" smtClean="0">
                <a:latin typeface="Courier New" pitchFamily="49" charset="0"/>
                <a:cs typeface="Courier New" pitchFamily="49" charset="0"/>
              </a:rPr>
              <a:t>Stipendier</a:t>
            </a:r>
          </a:p>
          <a:p>
            <a:pPr marL="742950" lvl="2" indent="-342900">
              <a:buFont typeface="Arial" charset="0"/>
              <a:buNone/>
            </a:pPr>
            <a:r>
              <a:rPr lang="sv-SE" sz="400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342900" lvl="1" indent="-342900">
              <a:buFont typeface="Arial" charset="0"/>
              <a:buNone/>
            </a:pPr>
            <a:r>
              <a:rPr lang="sv-SE" smtClean="0">
                <a:latin typeface="Courier New" pitchFamily="49" charset="0"/>
                <a:cs typeface="Courier New" pitchFamily="49" charset="0"/>
              </a:rPr>
              <a:t>		</a:t>
            </a:r>
          </a:p>
          <a:p>
            <a:pPr marL="342900" lvl="1" indent="-342900">
              <a:buFont typeface="Arial" charset="0"/>
              <a:buNone/>
            </a:pPr>
            <a:endParaRPr lang="sv-SE" smtClean="0"/>
          </a:p>
          <a:p>
            <a:endParaRPr lang="sv-SE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smtClean="0">
                <a:latin typeface="Courier New" pitchFamily="49" charset="0"/>
                <a:cs typeface="Courier New" pitchFamily="49" charset="0"/>
              </a:rPr>
              <a:t>Projekt Fas 3</a:t>
            </a:r>
            <a:r>
              <a:rPr lang="sv-SE" smtClean="0">
                <a:latin typeface="Courier New" pitchFamily="49" charset="0"/>
                <a:cs typeface="Courier New" pitchFamily="49" charset="0"/>
              </a:rPr>
              <a:t> 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sv-SE" smtClean="0">
                <a:latin typeface="Courier New" pitchFamily="49" charset="0"/>
                <a:cs typeface="Courier New" pitchFamily="49" charset="0"/>
              </a:rPr>
              <a:t>Idé </a:t>
            </a:r>
          </a:p>
          <a:p>
            <a:pPr>
              <a:lnSpc>
                <a:spcPct val="80000"/>
              </a:lnSpc>
            </a:pPr>
            <a:r>
              <a:rPr lang="sv-SE" smtClean="0">
                <a:latin typeface="Courier New" pitchFamily="49" charset="0"/>
                <a:cs typeface="Courier New" pitchFamily="49" charset="0"/>
              </a:rPr>
              <a:t>Premiss</a:t>
            </a:r>
          </a:p>
          <a:p>
            <a:pPr>
              <a:lnSpc>
                <a:spcPct val="80000"/>
              </a:lnSpc>
            </a:pPr>
            <a:r>
              <a:rPr lang="sv-SE" smtClean="0">
                <a:latin typeface="Courier New" pitchFamily="49" charset="0"/>
                <a:cs typeface="Courier New" pitchFamily="49" charset="0"/>
              </a:rPr>
              <a:t>Synopsis </a:t>
            </a:r>
          </a:p>
          <a:p>
            <a:pPr>
              <a:lnSpc>
                <a:spcPct val="80000"/>
              </a:lnSpc>
            </a:pPr>
            <a:r>
              <a:rPr lang="sv-SE" smtClean="0">
                <a:latin typeface="Courier New" pitchFamily="49" charset="0"/>
                <a:cs typeface="Courier New" pitchFamily="49" charset="0"/>
              </a:rPr>
              <a:t>Treatment </a:t>
            </a:r>
          </a:p>
          <a:p>
            <a:pPr>
              <a:lnSpc>
                <a:spcPct val="80000"/>
              </a:lnSpc>
            </a:pPr>
            <a:r>
              <a:rPr lang="sv-SE" smtClean="0">
                <a:latin typeface="Courier New" pitchFamily="49" charset="0"/>
                <a:cs typeface="Courier New" pitchFamily="49" charset="0"/>
              </a:rPr>
              <a:t>Manuskript  (Arbetsversion)</a:t>
            </a:r>
          </a:p>
          <a:p>
            <a:pPr>
              <a:lnSpc>
                <a:spcPct val="80000"/>
              </a:lnSpc>
            </a:pPr>
            <a:r>
              <a:rPr lang="sv-SE" smtClean="0">
                <a:latin typeface="Courier New" pitchFamily="49" charset="0"/>
                <a:cs typeface="Courier New" pitchFamily="49" charset="0"/>
              </a:rPr>
              <a:t>Storyboard</a:t>
            </a:r>
          </a:p>
          <a:p>
            <a:pPr>
              <a:lnSpc>
                <a:spcPct val="80000"/>
              </a:lnSpc>
            </a:pPr>
            <a:r>
              <a:rPr lang="sv-SE" smtClean="0">
                <a:latin typeface="Courier New" pitchFamily="49" charset="0"/>
                <a:cs typeface="Courier New" pitchFamily="49" charset="0"/>
              </a:rPr>
              <a:t>Slutversion</a:t>
            </a:r>
          </a:p>
          <a:p>
            <a:pPr>
              <a:lnSpc>
                <a:spcPct val="80000"/>
              </a:lnSpc>
            </a:pPr>
            <a:r>
              <a:rPr lang="sv-SE" smtClean="0">
                <a:latin typeface="Courier New" pitchFamily="49" charset="0"/>
                <a:cs typeface="Courier New" pitchFamily="49" charset="0"/>
              </a:rPr>
              <a:t>Breakdown Sheet</a:t>
            </a:r>
            <a:r>
              <a:rPr lang="sv-SE" sz="300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sv-SE" sz="3000" smtClean="0"/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smtClean="0">
                <a:latin typeface="Courier New" pitchFamily="49" charset="0"/>
                <a:cs typeface="Courier New" pitchFamily="49" charset="0"/>
              </a:rPr>
              <a:t>Projekt Fas 4</a:t>
            </a:r>
            <a:r>
              <a:rPr lang="sv-SE" smtClean="0"/>
              <a:t> </a:t>
            </a:r>
          </a:p>
        </p:txBody>
      </p:sp>
      <p:sp>
        <p:nvSpPr>
          <p:cNvPr id="21506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smtClean="0">
                <a:latin typeface="Courier New" pitchFamily="49" charset="0"/>
                <a:cs typeface="Courier New" pitchFamily="49" charset="0"/>
              </a:rPr>
              <a:t>Kurser i foto, ljus och ljud</a:t>
            </a:r>
          </a:p>
          <a:p>
            <a:r>
              <a:rPr lang="sv-SE" smtClean="0">
                <a:latin typeface="Courier New" pitchFamily="49" charset="0"/>
                <a:cs typeface="Courier New" pitchFamily="49" charset="0"/>
              </a:rPr>
              <a:t>Teknikgenomgång</a:t>
            </a:r>
          </a:p>
          <a:p>
            <a:r>
              <a:rPr lang="sv-SE" smtClean="0">
                <a:latin typeface="Courier New" pitchFamily="49" charset="0"/>
                <a:cs typeface="Courier New" pitchFamily="49" charset="0"/>
              </a:rPr>
              <a:t>Inspelning</a:t>
            </a:r>
          </a:p>
          <a:p>
            <a:r>
              <a:rPr lang="sv-SE" smtClean="0">
                <a:latin typeface="Courier New" pitchFamily="49" charset="0"/>
                <a:cs typeface="Courier New" pitchFamily="49" charset="0"/>
              </a:rPr>
              <a:t>Redigering </a:t>
            </a:r>
          </a:p>
          <a:p>
            <a:r>
              <a:rPr lang="sv-SE" smtClean="0">
                <a:latin typeface="Courier New" pitchFamily="49" charset="0"/>
                <a:cs typeface="Courier New" pitchFamily="49" charset="0"/>
              </a:rPr>
              <a:t>Trycksaker</a:t>
            </a:r>
          </a:p>
          <a:p>
            <a:r>
              <a:rPr lang="sv-SE" smtClean="0">
                <a:latin typeface="Courier New" pitchFamily="49" charset="0"/>
                <a:cs typeface="Courier New" pitchFamily="49" charset="0"/>
              </a:rPr>
              <a:t>Urval av jurygrupp </a:t>
            </a:r>
          </a:p>
          <a:p>
            <a:r>
              <a:rPr lang="sv-SE" smtClean="0">
                <a:latin typeface="Courier New" pitchFamily="49" charset="0"/>
                <a:cs typeface="Courier New" pitchFamily="49" charset="0"/>
              </a:rPr>
              <a:t>Formula Filmfestival</a:t>
            </a:r>
          </a:p>
          <a:p>
            <a:pPr>
              <a:buFont typeface="Arial" charset="0"/>
              <a:buNone/>
            </a:pPr>
            <a:endParaRPr lang="sv-S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tockholm Stad - Vit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9FCBED"/>
      </a:accent1>
      <a:accent2>
        <a:srgbClr val="A7A9AC"/>
      </a:accent2>
      <a:accent3>
        <a:srgbClr val="009CDC"/>
      </a:accent3>
      <a:accent4>
        <a:srgbClr val="008DC7"/>
      </a:accent4>
      <a:accent5>
        <a:srgbClr val="0074BC"/>
      </a:accent5>
      <a:accent6>
        <a:srgbClr val="005288"/>
      </a:accent6>
      <a:hlink>
        <a:srgbClr val="A7A9AC"/>
      </a:hlink>
      <a:folHlink>
        <a:srgbClr val="A7A9AC"/>
      </a:folHlink>
    </a:clrScheme>
    <a:fontScheme name="Stockholm Stad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524</TotalTime>
  <Words>110</Words>
  <Application>Microsoft Office PowerPoint</Application>
  <PresentationFormat>Bildspel på skärmen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10</vt:i4>
      </vt:variant>
    </vt:vector>
  </HeadingPairs>
  <TitlesOfParts>
    <vt:vector size="11" baseType="lpstr">
      <vt:lpstr>Blank</vt:lpstr>
      <vt:lpstr>Ord blir bild: bildförståelse genom kreativt skrivande </vt:lpstr>
      <vt:lpstr>Projektstart  </vt:lpstr>
      <vt:lpstr>Stockholm Film Academy - från idé till färdig film</vt:lpstr>
      <vt:lpstr>Syfte </vt:lpstr>
      <vt:lpstr>PowerPoint-presentation</vt:lpstr>
      <vt:lpstr>Projekt Fas 1</vt:lpstr>
      <vt:lpstr> Projekt Fas 2  </vt:lpstr>
      <vt:lpstr>Projekt Fas 3 </vt:lpstr>
      <vt:lpstr>Projekt Fas 4 </vt:lpstr>
      <vt:lpstr>PowerPoint-presentation</vt:lpstr>
    </vt:vector>
  </TitlesOfParts>
  <Company>Windows 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 blir bild: bildförståelse genom kreativt skrivande</dc:title>
  <dc:creator>aa13114</dc:creator>
  <cp:lastModifiedBy>Tehres Lindskog</cp:lastModifiedBy>
  <cp:revision>70</cp:revision>
  <dcterms:created xsi:type="dcterms:W3CDTF">2012-04-19T13:11:46Z</dcterms:created>
  <dcterms:modified xsi:type="dcterms:W3CDTF">2012-04-25T13:29:43Z</dcterms:modified>
</cp:coreProperties>
</file>